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48" r:id="rId4"/>
  </p:sldMasterIdLst>
  <p:notesMasterIdLst>
    <p:notesMasterId r:id="rId52"/>
  </p:notesMasterIdLst>
  <p:handoutMasterIdLst>
    <p:handoutMasterId r:id="rId53"/>
  </p:handoutMasterIdLst>
  <p:sldIdLst>
    <p:sldId id="256" r:id="rId5"/>
    <p:sldId id="257" r:id="rId6"/>
    <p:sldId id="258" r:id="rId7"/>
    <p:sldId id="274" r:id="rId8"/>
    <p:sldId id="275" r:id="rId9"/>
    <p:sldId id="276" r:id="rId10"/>
    <p:sldId id="278" r:id="rId11"/>
    <p:sldId id="279" r:id="rId12"/>
    <p:sldId id="280" r:id="rId13"/>
    <p:sldId id="281" r:id="rId14"/>
    <p:sldId id="282" r:id="rId15"/>
    <p:sldId id="283" r:id="rId16"/>
    <p:sldId id="284" r:id="rId17"/>
    <p:sldId id="285" r:id="rId18"/>
    <p:sldId id="286" r:id="rId19"/>
    <p:sldId id="287" r:id="rId20"/>
    <p:sldId id="288" r:id="rId21"/>
    <p:sldId id="289" r:id="rId22"/>
    <p:sldId id="290" r:id="rId23"/>
    <p:sldId id="291" r:id="rId24"/>
    <p:sldId id="292" r:id="rId25"/>
    <p:sldId id="293" r:id="rId26"/>
    <p:sldId id="294" r:id="rId27"/>
    <p:sldId id="295" r:id="rId28"/>
    <p:sldId id="296" r:id="rId29"/>
    <p:sldId id="297" r:id="rId30"/>
    <p:sldId id="298" r:id="rId31"/>
    <p:sldId id="299" r:id="rId32"/>
    <p:sldId id="300" r:id="rId33"/>
    <p:sldId id="277" r:id="rId34"/>
    <p:sldId id="301" r:id="rId35"/>
    <p:sldId id="302" r:id="rId36"/>
    <p:sldId id="303" r:id="rId37"/>
    <p:sldId id="304" r:id="rId38"/>
    <p:sldId id="305" r:id="rId39"/>
    <p:sldId id="306" r:id="rId40"/>
    <p:sldId id="307" r:id="rId41"/>
    <p:sldId id="308" r:id="rId42"/>
    <p:sldId id="309" r:id="rId43"/>
    <p:sldId id="270" r:id="rId44"/>
    <p:sldId id="315" r:id="rId45"/>
    <p:sldId id="273" r:id="rId46"/>
    <p:sldId id="312" r:id="rId47"/>
    <p:sldId id="313" r:id="rId48"/>
    <p:sldId id="314" r:id="rId49"/>
    <p:sldId id="311" r:id="rId50"/>
    <p:sldId id="310" r:id="rId5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263" autoAdjust="0"/>
    <p:restoredTop sz="94660"/>
  </p:normalViewPr>
  <p:slideViewPr>
    <p:cSldViewPr snapToGrid="0">
      <p:cViewPr varScale="1">
        <p:scale>
          <a:sx n="89" d="100"/>
          <a:sy n="89" d="100"/>
        </p:scale>
        <p:origin x="499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B5BA19-39CC-488F-9159-50BAA81A0C7A}" type="datetimeFigureOut">
              <a:rPr lang="ru-RU" smtClean="0"/>
              <a:t>23.06.2021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39491C-0F6A-40BA-84B1-3CC63A0EB56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1871098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56635F-6046-45CA-A796-5C394516F033}" type="datetimeFigureOut">
              <a:rPr lang="ru-RU" smtClean="0"/>
              <a:t>23.06.2021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27F845-4129-4ADB-B5A9-CCCBA156609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7938185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2858" y="3269410"/>
            <a:ext cx="8361229" cy="617269"/>
          </a:xfrm>
        </p:spPr>
        <p:txBody>
          <a:bodyPr anchor="b">
            <a:noAutofit/>
          </a:bodyPr>
          <a:lstStyle>
            <a:lvl1pPr algn="l">
              <a:defRPr sz="2400" b="1" cap="none" baseline="0">
                <a:solidFill>
                  <a:schemeClr val="tx2"/>
                </a:solidFill>
              </a:defRPr>
            </a:lvl1pPr>
          </a:lstStyle>
          <a:p>
            <a:r>
              <a:rPr lang="ru-RU" dirty="0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52858" y="4384132"/>
            <a:ext cx="6831673" cy="486325"/>
          </a:xfrm>
        </p:spPr>
        <p:txBody>
          <a:bodyPr>
            <a:normAutofit/>
          </a:bodyPr>
          <a:lstStyle>
            <a:lvl1pPr marL="0" indent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pic>
        <p:nvPicPr>
          <p:cNvPr id="12" name="Рисунок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724" y="1"/>
            <a:ext cx="1773752" cy="285749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724" y="1880070"/>
            <a:ext cx="1826940" cy="570651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515016">
            <a:off x="9962149" y="4754207"/>
            <a:ext cx="2466546" cy="1875152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313495">
            <a:off x="10497253" y="5794118"/>
            <a:ext cx="1808317" cy="1109923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ежблочный слайд №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765025" y="3088257"/>
            <a:ext cx="4850771" cy="556882"/>
          </a:xfrm>
        </p:spPr>
        <p:txBody>
          <a:bodyPr anchor="b">
            <a:normAutofit/>
          </a:bodyPr>
          <a:lstStyle>
            <a:lvl1pPr algn="l">
              <a:defRPr sz="2400" b="1" cap="none" baseline="0">
                <a:solidFill>
                  <a:schemeClr val="bg1"/>
                </a:solidFill>
              </a:defRPr>
            </a:lvl1pPr>
          </a:lstStyle>
          <a:p>
            <a:r>
              <a:rPr lang="ru-RU" dirty="0" smtClean="0"/>
              <a:t>Образец заголовка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"/>
          </p:nvPr>
        </p:nvSpPr>
        <p:spPr>
          <a:xfrm>
            <a:off x="765025" y="4188771"/>
            <a:ext cx="4850771" cy="528200"/>
          </a:xfrm>
        </p:spPr>
        <p:txBody>
          <a:bodyPr>
            <a:normAutofit/>
          </a:bodyPr>
          <a:lstStyle>
            <a:lvl1pPr marL="0" indent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 smtClean="0"/>
              <a:t>Образец текста</a:t>
            </a:r>
          </a:p>
        </p:txBody>
      </p:sp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582" y="2"/>
            <a:ext cx="1392222" cy="224285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47" y="377530"/>
            <a:ext cx="1249245" cy="390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3950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ежблочный слайд №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765025" y="3088257"/>
            <a:ext cx="4850771" cy="556882"/>
          </a:xfrm>
        </p:spPr>
        <p:txBody>
          <a:bodyPr anchor="b">
            <a:normAutofit/>
          </a:bodyPr>
          <a:lstStyle>
            <a:lvl1pPr algn="l">
              <a:defRPr sz="2400" b="1" cap="none" baseline="0">
                <a:solidFill>
                  <a:schemeClr val="bg1"/>
                </a:solidFill>
              </a:defRPr>
            </a:lvl1pPr>
          </a:lstStyle>
          <a:p>
            <a:r>
              <a:rPr lang="ru-RU" dirty="0" smtClean="0"/>
              <a:t>Образец заголовка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"/>
          </p:nvPr>
        </p:nvSpPr>
        <p:spPr>
          <a:xfrm>
            <a:off x="765025" y="4188771"/>
            <a:ext cx="4850771" cy="528200"/>
          </a:xfrm>
        </p:spPr>
        <p:txBody>
          <a:bodyPr>
            <a:normAutofit/>
          </a:bodyPr>
          <a:lstStyle>
            <a:lvl1pPr marL="0" indent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 smtClean="0"/>
              <a:t>Образец текста</a:t>
            </a:r>
          </a:p>
        </p:txBody>
      </p:sp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582" y="2"/>
            <a:ext cx="1392222" cy="224285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47" y="377530"/>
            <a:ext cx="1249245" cy="390389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1900" y="0"/>
            <a:ext cx="71501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5055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ежблочный слайд №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15"/>
          <a:stretch/>
        </p:blipFill>
        <p:spPr>
          <a:xfrm>
            <a:off x="4290203" y="2"/>
            <a:ext cx="7901797" cy="68580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765025" y="3088257"/>
            <a:ext cx="4850771" cy="556882"/>
          </a:xfrm>
        </p:spPr>
        <p:txBody>
          <a:bodyPr anchor="b">
            <a:normAutofit/>
          </a:bodyPr>
          <a:lstStyle>
            <a:lvl1pPr algn="l">
              <a:defRPr sz="2400" b="1" cap="none" baseline="0">
                <a:solidFill>
                  <a:schemeClr val="bg1"/>
                </a:solidFill>
              </a:defRPr>
            </a:lvl1pPr>
          </a:lstStyle>
          <a:p>
            <a:r>
              <a:rPr lang="ru-RU" dirty="0" smtClean="0"/>
              <a:t>Образец заголовка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"/>
          </p:nvPr>
        </p:nvSpPr>
        <p:spPr>
          <a:xfrm>
            <a:off x="765025" y="4188771"/>
            <a:ext cx="4850771" cy="528200"/>
          </a:xfrm>
        </p:spPr>
        <p:txBody>
          <a:bodyPr>
            <a:normAutofit/>
          </a:bodyPr>
          <a:lstStyle>
            <a:lvl1pPr marL="0" indent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 smtClean="0"/>
              <a:t>Образец текста</a:t>
            </a:r>
          </a:p>
        </p:txBody>
      </p:sp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582" y="2"/>
            <a:ext cx="1392222" cy="224285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47" y="377530"/>
            <a:ext cx="1249245" cy="390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4624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акет закрывающего слайд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8375" y="0"/>
            <a:ext cx="7235226" cy="38100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378375" y="6477000"/>
            <a:ext cx="7235226" cy="381000"/>
          </a:xfrm>
          <a:prstGeom prst="rect">
            <a:avLst/>
          </a:prstGeom>
        </p:spPr>
      </p:pic>
      <p:sp>
        <p:nvSpPr>
          <p:cNvPr id="8" name="Текст 16"/>
          <p:cNvSpPr>
            <a:spLocks noGrp="1"/>
          </p:cNvSpPr>
          <p:nvPr>
            <p:ph type="body" sz="quarter" idx="13"/>
          </p:nvPr>
        </p:nvSpPr>
        <p:spPr>
          <a:xfrm>
            <a:off x="3084572" y="3104792"/>
            <a:ext cx="5822831" cy="475172"/>
          </a:xfrm>
        </p:spPr>
        <p:txBody>
          <a:bodyPr>
            <a:normAutofit/>
          </a:bodyPr>
          <a:lstStyle>
            <a:lvl1pPr marL="0" indent="0" algn="ctr">
              <a:buNone/>
              <a:defRPr sz="25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 smtClean="0"/>
              <a:t>Образец текста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160109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текстовый бл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02595" y="685800"/>
            <a:ext cx="9601200" cy="392502"/>
          </a:xfrm>
        </p:spPr>
        <p:txBody>
          <a:bodyPr>
            <a:normAutofit/>
          </a:bodyPr>
          <a:lstStyle>
            <a:lvl1pPr>
              <a:defRPr sz="1700" b="1"/>
            </a:lvl1pPr>
          </a:lstStyle>
          <a:p>
            <a:r>
              <a:rPr lang="ru-RU" dirty="0" smtClean="0"/>
              <a:t>Содержание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2595" y="1526875"/>
            <a:ext cx="9601200" cy="3581400"/>
          </a:xfrm>
        </p:spPr>
        <p:txBody>
          <a:bodyPr>
            <a:normAutofit/>
          </a:bodyPr>
          <a:lstStyle>
            <a:lvl1pPr marL="384048" indent="-384048">
              <a:buClr>
                <a:schemeClr val="accent2"/>
              </a:buClr>
              <a:buFont typeface="Arial" panose="020B0604020202020204" pitchFamily="34" charset="0"/>
              <a:buChar char="•"/>
              <a:defRPr sz="1700"/>
            </a:lvl1pPr>
            <a:lvl2pPr marL="914400" indent="-384048">
              <a:buClr>
                <a:schemeClr val="accent2"/>
              </a:buClr>
              <a:buFont typeface="Arial" panose="020B0604020202020204" pitchFamily="34" charset="0"/>
              <a:buChar char="•"/>
              <a:defRPr sz="1700"/>
            </a:lvl2pPr>
            <a:lvl3pPr marL="1371600" indent="-384048">
              <a:buClr>
                <a:schemeClr val="accent2"/>
              </a:buClr>
              <a:buFont typeface="Arial" panose="020B0604020202020204" pitchFamily="34" charset="0"/>
              <a:buChar char="•"/>
              <a:defRPr sz="1700"/>
            </a:lvl3pPr>
            <a:lvl4pPr marL="1828800" indent="-384048">
              <a:buClr>
                <a:schemeClr val="accent2"/>
              </a:buClr>
              <a:buFont typeface="Arial" panose="020B0604020202020204" pitchFamily="34" charset="0"/>
              <a:buChar char="•"/>
              <a:defRPr sz="1700"/>
            </a:lvl4pPr>
            <a:lvl5pPr marL="2286000" indent="-384048">
              <a:buClr>
                <a:schemeClr val="accent2"/>
              </a:buClr>
              <a:buFont typeface="Arial" panose="020B0604020202020204" pitchFamily="34" charset="0"/>
              <a:buChar char="•"/>
              <a:defRPr sz="1700"/>
            </a:lvl5pPr>
          </a:lstStyle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6126" y="0"/>
            <a:ext cx="827754" cy="13335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6467" y="184522"/>
            <a:ext cx="612632" cy="191358"/>
          </a:xfrm>
          <a:prstGeom prst="rect">
            <a:avLst/>
          </a:prstGeom>
        </p:spPr>
      </p:pic>
      <p:pic>
        <p:nvPicPr>
          <p:cNvPr id="9" name="Google Shape;68;p14"/>
          <p:cNvPicPr preferRelativeResize="0"/>
          <p:nvPr userDrawn="1"/>
        </p:nvPicPr>
        <p:blipFill rotWithShape="1">
          <a:blip r:embed="rId4">
            <a:alphaModFix/>
          </a:blip>
          <a:srcRect/>
          <a:stretch/>
        </p:blipFill>
        <p:spPr>
          <a:xfrm>
            <a:off x="0" y="5750175"/>
            <a:ext cx="2014776" cy="1107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Титульный слайд 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3252159"/>
            <a:ext cx="9612971" cy="556882"/>
          </a:xfrm>
        </p:spPr>
        <p:txBody>
          <a:bodyPr anchor="b">
            <a:normAutofit/>
          </a:bodyPr>
          <a:lstStyle>
            <a:lvl1pPr algn="l">
              <a:defRPr sz="2400" b="1" cap="none" baseline="0">
                <a:solidFill>
                  <a:schemeClr val="tx2"/>
                </a:solidFill>
              </a:defRPr>
            </a:lvl1pPr>
          </a:lstStyle>
          <a:p>
            <a:r>
              <a:rPr lang="ru-RU" dirty="0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352673"/>
            <a:ext cx="9612971" cy="528200"/>
          </a:xfrm>
        </p:spPr>
        <p:txBody>
          <a:bodyPr>
            <a:normAutofit/>
          </a:bodyPr>
          <a:lstStyle>
            <a:lvl1pPr marL="0" indent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724" y="1"/>
            <a:ext cx="1773752" cy="285749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724" y="1858263"/>
            <a:ext cx="1826940" cy="570919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515016">
            <a:off x="9958932" y="4718386"/>
            <a:ext cx="2509026" cy="1907447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313495">
            <a:off x="10497334" y="5793004"/>
            <a:ext cx="1810388" cy="1111194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4452" y="184522"/>
            <a:ext cx="10307637" cy="340743"/>
          </a:xfrm>
        </p:spPr>
        <p:txBody>
          <a:bodyPr>
            <a:normAutofit/>
          </a:bodyPr>
          <a:lstStyle>
            <a:lvl1pPr>
              <a:defRPr sz="1100" b="1">
                <a:solidFill>
                  <a:schemeClr val="tx2"/>
                </a:solidFill>
              </a:defRPr>
            </a:lvl1pPr>
          </a:lstStyle>
          <a:p>
            <a:r>
              <a:rPr lang="ru-RU" dirty="0" smtClean="0"/>
              <a:t>Название раздела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67750" y="1880007"/>
            <a:ext cx="10541479" cy="3581401"/>
          </a:xfrm>
        </p:spPr>
        <p:txBody>
          <a:bodyPr>
            <a:normAutofit/>
          </a:bodyPr>
          <a:lstStyle>
            <a:lvl1pPr marL="0" indent="0">
              <a:buClr>
                <a:schemeClr val="accent2"/>
              </a:buClr>
              <a:buFontTx/>
              <a:buNone/>
              <a:defRPr sz="1400" baseline="0">
                <a:solidFill>
                  <a:schemeClr val="tx2"/>
                </a:solidFill>
              </a:defRPr>
            </a:lvl1pPr>
            <a:lvl2pPr marL="530352" indent="0">
              <a:buClr>
                <a:schemeClr val="accent2"/>
              </a:buClr>
              <a:buFontTx/>
              <a:buNone/>
              <a:defRPr sz="1400" baseline="0">
                <a:solidFill>
                  <a:schemeClr val="tx2"/>
                </a:solidFill>
              </a:defRPr>
            </a:lvl2pPr>
            <a:lvl3pPr marL="987552" indent="0">
              <a:buClr>
                <a:schemeClr val="accent2"/>
              </a:buClr>
              <a:buFontTx/>
              <a:buNone/>
              <a:defRPr sz="1400" baseline="0">
                <a:solidFill>
                  <a:schemeClr val="tx2"/>
                </a:solidFill>
              </a:defRPr>
            </a:lvl3pPr>
            <a:lvl4pPr marL="1444752" indent="0">
              <a:buClr>
                <a:schemeClr val="accent2"/>
              </a:buClr>
              <a:buFontTx/>
              <a:buNone/>
              <a:defRPr sz="1400" baseline="0">
                <a:solidFill>
                  <a:schemeClr val="tx2"/>
                </a:solidFill>
              </a:defRPr>
            </a:lvl4pPr>
            <a:lvl5pPr marL="1901952" indent="0">
              <a:buClr>
                <a:schemeClr val="accent2"/>
              </a:buClr>
              <a:buFontTx/>
              <a:buNone/>
              <a:defRPr sz="1400"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6126" y="0"/>
            <a:ext cx="827754" cy="133350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6467" y="184522"/>
            <a:ext cx="612632" cy="191358"/>
          </a:xfrm>
          <a:prstGeom prst="rect">
            <a:avLst/>
          </a:prstGeom>
        </p:spPr>
      </p:pic>
      <p:sp>
        <p:nvSpPr>
          <p:cNvPr id="17" name="Текст 16"/>
          <p:cNvSpPr>
            <a:spLocks noGrp="1"/>
          </p:cNvSpPr>
          <p:nvPr>
            <p:ph type="body" sz="quarter" idx="13" hasCustomPrompt="1"/>
          </p:nvPr>
        </p:nvSpPr>
        <p:spPr>
          <a:xfrm>
            <a:off x="474453" y="723900"/>
            <a:ext cx="10307637" cy="587375"/>
          </a:xfrm>
        </p:spPr>
        <p:txBody>
          <a:bodyPr>
            <a:normAutofit/>
          </a:bodyPr>
          <a:lstStyle>
            <a:lvl1pPr marL="0" indent="0">
              <a:buNone/>
              <a:defRPr sz="1700" b="1" baseline="0"/>
            </a:lvl1pPr>
          </a:lstStyle>
          <a:p>
            <a:pPr lvl="0"/>
            <a:r>
              <a:rPr lang="ru-RU" dirty="0" smtClean="0"/>
              <a:t>Тема слайда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474452" y="184522"/>
            <a:ext cx="10307637" cy="340743"/>
          </a:xfrm>
        </p:spPr>
        <p:txBody>
          <a:bodyPr>
            <a:normAutofit/>
          </a:bodyPr>
          <a:lstStyle>
            <a:lvl1pPr>
              <a:defRPr sz="1100" b="1">
                <a:solidFill>
                  <a:schemeClr val="tx2"/>
                </a:solidFill>
              </a:defRPr>
            </a:lvl1pPr>
          </a:lstStyle>
          <a:p>
            <a:r>
              <a:rPr lang="ru-RU" dirty="0" smtClean="0"/>
              <a:t>Название раздела</a:t>
            </a:r>
            <a:endParaRPr lang="en-US" dirty="0"/>
          </a:p>
        </p:txBody>
      </p:sp>
      <p:sp>
        <p:nvSpPr>
          <p:cNvPr id="11" name="Текст 16"/>
          <p:cNvSpPr>
            <a:spLocks noGrp="1"/>
          </p:cNvSpPr>
          <p:nvPr>
            <p:ph type="body" sz="quarter" idx="13" hasCustomPrompt="1"/>
          </p:nvPr>
        </p:nvSpPr>
        <p:spPr>
          <a:xfrm>
            <a:off x="474453" y="723900"/>
            <a:ext cx="10307637" cy="587375"/>
          </a:xfrm>
        </p:spPr>
        <p:txBody>
          <a:bodyPr>
            <a:normAutofit/>
          </a:bodyPr>
          <a:lstStyle>
            <a:lvl1pPr marL="0" indent="0">
              <a:buNone/>
              <a:defRPr sz="1700" b="1" baseline="0"/>
            </a:lvl1pPr>
          </a:lstStyle>
          <a:p>
            <a:pPr lvl="0"/>
            <a:r>
              <a:rPr lang="ru-RU" dirty="0" smtClean="0"/>
              <a:t>Тема слайда</a:t>
            </a:r>
            <a:endParaRPr lang="ru-RU" dirty="0"/>
          </a:p>
        </p:txBody>
      </p:sp>
      <p:sp>
        <p:nvSpPr>
          <p:cNvPr id="13" name="Таблица 12"/>
          <p:cNvSpPr>
            <a:spLocks noGrp="1"/>
          </p:cNvSpPr>
          <p:nvPr>
            <p:ph type="tbl" sz="quarter" idx="14"/>
          </p:nvPr>
        </p:nvSpPr>
        <p:spPr>
          <a:xfrm>
            <a:off x="836504" y="1897955"/>
            <a:ext cx="10394950" cy="3648830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endParaRPr lang="ru-RU"/>
          </a:p>
        </p:txBody>
      </p:sp>
      <p:pic>
        <p:nvPicPr>
          <p:cNvPr id="14" name="Рисунок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6126" y="0"/>
            <a:ext cx="827754" cy="133350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6467" y="184522"/>
            <a:ext cx="612632" cy="191358"/>
          </a:xfrm>
          <a:prstGeom prst="rect">
            <a:avLst/>
          </a:prstGeom>
        </p:spPr>
      </p:pic>
      <p:sp>
        <p:nvSpPr>
          <p:cNvPr id="18" name="Объект 17"/>
          <p:cNvSpPr>
            <a:spLocks noGrp="1"/>
          </p:cNvSpPr>
          <p:nvPr>
            <p:ph sz="quarter" idx="15" hasCustomPrompt="1"/>
          </p:nvPr>
        </p:nvSpPr>
        <p:spPr>
          <a:xfrm>
            <a:off x="474663" y="6331354"/>
            <a:ext cx="10851819" cy="404812"/>
          </a:xfrm>
        </p:spPr>
        <p:txBody>
          <a:bodyPr>
            <a:normAutofit/>
          </a:bodyPr>
          <a:lstStyle>
            <a:lvl1pPr marL="0" indent="0">
              <a:buNone/>
              <a:defRPr sz="1100" baseline="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lvl="0"/>
            <a:r>
              <a:rPr lang="ru-RU" dirty="0" smtClean="0"/>
              <a:t>Пояснение к таблице, графику</a:t>
            </a:r>
            <a:endParaRPr lang="ru-RU" dirty="0"/>
          </a:p>
        </p:txBody>
      </p:sp>
      <p:sp>
        <p:nvSpPr>
          <p:cNvPr id="19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326482" y="6384375"/>
            <a:ext cx="786341" cy="404614"/>
          </a:xfrm>
        </p:spPr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6126" y="0"/>
            <a:ext cx="827754" cy="13335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6467" y="184522"/>
            <a:ext cx="612632" cy="191358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474452" y="184522"/>
            <a:ext cx="10307637" cy="340743"/>
          </a:xfrm>
        </p:spPr>
        <p:txBody>
          <a:bodyPr>
            <a:normAutofit/>
          </a:bodyPr>
          <a:lstStyle>
            <a:lvl1pPr>
              <a:defRPr sz="1100" b="1">
                <a:solidFill>
                  <a:schemeClr val="tx2"/>
                </a:solidFill>
              </a:defRPr>
            </a:lvl1pPr>
          </a:lstStyle>
          <a:p>
            <a:r>
              <a:rPr lang="ru-RU" dirty="0" smtClean="0"/>
              <a:t>Название раздела</a:t>
            </a:r>
            <a:endParaRPr lang="en-US" dirty="0"/>
          </a:p>
        </p:txBody>
      </p:sp>
      <p:sp>
        <p:nvSpPr>
          <p:cNvPr id="9" name="Текст 16"/>
          <p:cNvSpPr>
            <a:spLocks noGrp="1"/>
          </p:cNvSpPr>
          <p:nvPr>
            <p:ph type="body" sz="quarter" idx="13" hasCustomPrompt="1"/>
          </p:nvPr>
        </p:nvSpPr>
        <p:spPr>
          <a:xfrm>
            <a:off x="474453" y="723900"/>
            <a:ext cx="10307637" cy="587375"/>
          </a:xfrm>
        </p:spPr>
        <p:txBody>
          <a:bodyPr>
            <a:normAutofit/>
          </a:bodyPr>
          <a:lstStyle>
            <a:lvl1pPr marL="0" indent="0">
              <a:buNone/>
              <a:defRPr sz="1700" b="1" baseline="0"/>
            </a:lvl1pPr>
          </a:lstStyle>
          <a:p>
            <a:pPr lvl="0"/>
            <a:r>
              <a:rPr lang="ru-RU" dirty="0" smtClean="0"/>
              <a:t>Тема слайда</a:t>
            </a:r>
            <a:endParaRPr lang="ru-RU" dirty="0"/>
          </a:p>
        </p:txBody>
      </p:sp>
      <p:sp>
        <p:nvSpPr>
          <p:cNvPr id="11" name="Текст 10"/>
          <p:cNvSpPr>
            <a:spLocks noGrp="1"/>
          </p:cNvSpPr>
          <p:nvPr>
            <p:ph type="body" sz="quarter" idx="14"/>
          </p:nvPr>
        </p:nvSpPr>
        <p:spPr>
          <a:xfrm>
            <a:off x="630477" y="1933447"/>
            <a:ext cx="4786312" cy="352868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400"/>
            </a:lvl1pPr>
            <a:lvl2pPr marL="530352" indent="0">
              <a:buFontTx/>
              <a:buNone/>
              <a:defRPr sz="1400"/>
            </a:lvl2pPr>
            <a:lvl3pPr marL="987552" indent="0">
              <a:buFontTx/>
              <a:buNone/>
              <a:defRPr sz="1400"/>
            </a:lvl3pPr>
            <a:lvl4pPr marL="1444752" indent="0">
              <a:buFontTx/>
              <a:buNone/>
              <a:defRPr sz="1400"/>
            </a:lvl4pPr>
            <a:lvl5pPr marL="1901952" indent="0">
              <a:buFontTx/>
              <a:buNone/>
              <a:defRPr sz="1400"/>
            </a:lvl5pPr>
          </a:lstStyle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13" name="Диаграмма 12"/>
          <p:cNvSpPr>
            <a:spLocks noGrp="1"/>
          </p:cNvSpPr>
          <p:nvPr>
            <p:ph type="chart" sz="quarter" idx="15"/>
          </p:nvPr>
        </p:nvSpPr>
        <p:spPr>
          <a:xfrm>
            <a:off x="5910728" y="1933447"/>
            <a:ext cx="5629275" cy="3528683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endParaRPr lang="ru-RU"/>
          </a:p>
        </p:txBody>
      </p:sp>
      <p:sp>
        <p:nvSpPr>
          <p:cNvPr id="16" name="Объект 17"/>
          <p:cNvSpPr>
            <a:spLocks noGrp="1"/>
          </p:cNvSpPr>
          <p:nvPr>
            <p:ph sz="quarter" idx="16" hasCustomPrompt="1"/>
          </p:nvPr>
        </p:nvSpPr>
        <p:spPr>
          <a:xfrm>
            <a:off x="474663" y="6331354"/>
            <a:ext cx="10851819" cy="404812"/>
          </a:xfrm>
        </p:spPr>
        <p:txBody>
          <a:bodyPr>
            <a:normAutofit/>
          </a:bodyPr>
          <a:lstStyle>
            <a:lvl1pPr marL="0" indent="0">
              <a:buNone/>
              <a:defRPr sz="1100" baseline="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lvl="0"/>
            <a:r>
              <a:rPr lang="ru-RU" dirty="0" smtClean="0"/>
              <a:t>Пояснение к таблице, графику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два объекта №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6126" y="0"/>
            <a:ext cx="827754" cy="13335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6467" y="184522"/>
            <a:ext cx="612632" cy="191358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474452" y="184522"/>
            <a:ext cx="10307637" cy="340743"/>
          </a:xfrm>
        </p:spPr>
        <p:txBody>
          <a:bodyPr>
            <a:normAutofit/>
          </a:bodyPr>
          <a:lstStyle>
            <a:lvl1pPr>
              <a:defRPr sz="1100" b="1">
                <a:solidFill>
                  <a:schemeClr val="tx2"/>
                </a:solidFill>
              </a:defRPr>
            </a:lvl1pPr>
          </a:lstStyle>
          <a:p>
            <a:r>
              <a:rPr lang="ru-RU" dirty="0" smtClean="0"/>
              <a:t>Название раздела</a:t>
            </a:r>
            <a:endParaRPr lang="en-US" dirty="0"/>
          </a:p>
        </p:txBody>
      </p:sp>
      <p:sp>
        <p:nvSpPr>
          <p:cNvPr id="8" name="Текст 16"/>
          <p:cNvSpPr>
            <a:spLocks noGrp="1"/>
          </p:cNvSpPr>
          <p:nvPr>
            <p:ph type="body" sz="quarter" idx="13" hasCustomPrompt="1"/>
          </p:nvPr>
        </p:nvSpPr>
        <p:spPr>
          <a:xfrm>
            <a:off x="474453" y="723900"/>
            <a:ext cx="10307637" cy="587375"/>
          </a:xfrm>
        </p:spPr>
        <p:txBody>
          <a:bodyPr>
            <a:normAutofit/>
          </a:bodyPr>
          <a:lstStyle>
            <a:lvl1pPr marL="0" indent="0">
              <a:buNone/>
              <a:defRPr sz="1700" b="1" baseline="0"/>
            </a:lvl1pPr>
          </a:lstStyle>
          <a:p>
            <a:pPr lvl="0"/>
            <a:r>
              <a:rPr lang="ru-RU" dirty="0" smtClean="0"/>
              <a:t>Тема слайда</a:t>
            </a:r>
            <a:endParaRPr lang="ru-RU" dirty="0"/>
          </a:p>
        </p:txBody>
      </p:sp>
      <p:sp>
        <p:nvSpPr>
          <p:cNvPr id="11" name="Рисунок 10"/>
          <p:cNvSpPr>
            <a:spLocks noGrp="1"/>
          </p:cNvSpPr>
          <p:nvPr>
            <p:ph type="pic" sz="quarter" idx="15"/>
          </p:nvPr>
        </p:nvSpPr>
        <p:spPr>
          <a:xfrm>
            <a:off x="5900572" y="1932966"/>
            <a:ext cx="5633049" cy="3554563"/>
          </a:xfrm>
        </p:spPr>
        <p:txBody>
          <a:bodyPr/>
          <a:lstStyle>
            <a:lvl1pPr marL="0" indent="0">
              <a:buNone/>
              <a:defRPr lang="ru-RU"/>
            </a:lvl1pPr>
          </a:lstStyle>
          <a:p>
            <a:endParaRPr lang="ru-RU"/>
          </a:p>
        </p:txBody>
      </p:sp>
      <p:sp>
        <p:nvSpPr>
          <p:cNvPr id="12" name="Текст 10"/>
          <p:cNvSpPr>
            <a:spLocks noGrp="1"/>
          </p:cNvSpPr>
          <p:nvPr>
            <p:ph type="body" sz="quarter" idx="14"/>
          </p:nvPr>
        </p:nvSpPr>
        <p:spPr>
          <a:xfrm>
            <a:off x="621851" y="1942073"/>
            <a:ext cx="4786312" cy="354593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400"/>
            </a:lvl1pPr>
            <a:lvl2pPr marL="530352" indent="0">
              <a:buFontTx/>
              <a:buNone/>
              <a:defRPr sz="1400"/>
            </a:lvl2pPr>
            <a:lvl3pPr marL="987552" indent="0">
              <a:buFontTx/>
              <a:buNone/>
              <a:defRPr sz="1400"/>
            </a:lvl3pPr>
            <a:lvl4pPr marL="1444752" indent="0">
              <a:buFontTx/>
              <a:buNone/>
              <a:defRPr sz="1400"/>
            </a:lvl4pPr>
            <a:lvl5pPr marL="1901952" indent="0">
              <a:buFontTx/>
              <a:buNone/>
              <a:defRPr sz="1400"/>
            </a:lvl5pPr>
          </a:lstStyle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14" name="Объект 17"/>
          <p:cNvSpPr>
            <a:spLocks noGrp="1"/>
          </p:cNvSpPr>
          <p:nvPr>
            <p:ph sz="quarter" idx="16" hasCustomPrompt="1"/>
          </p:nvPr>
        </p:nvSpPr>
        <p:spPr>
          <a:xfrm>
            <a:off x="474663" y="6331354"/>
            <a:ext cx="10851819" cy="404812"/>
          </a:xfrm>
        </p:spPr>
        <p:txBody>
          <a:bodyPr>
            <a:normAutofit/>
          </a:bodyPr>
          <a:lstStyle>
            <a:lvl1pPr marL="0" indent="0">
              <a:buNone/>
              <a:defRPr sz="1100" baseline="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lvl="0"/>
            <a:r>
              <a:rPr lang="ru-RU" dirty="0" smtClean="0"/>
              <a:t>Пояснение к таблице, графику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 №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474451" y="1531541"/>
            <a:ext cx="10307637" cy="617570"/>
          </a:xfrm>
        </p:spPr>
        <p:txBody>
          <a:bodyPr>
            <a:normAutofit/>
          </a:bodyPr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 smtClean="0"/>
              <a:t>Содержание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474452" y="184522"/>
            <a:ext cx="10307637" cy="340743"/>
          </a:xfrm>
        </p:spPr>
        <p:txBody>
          <a:bodyPr>
            <a:normAutofit/>
          </a:bodyPr>
          <a:lstStyle>
            <a:lvl1pPr>
              <a:defRPr sz="1100" b="1">
                <a:solidFill>
                  <a:schemeClr val="tx2"/>
                </a:solidFill>
              </a:defRPr>
            </a:lvl1pPr>
          </a:lstStyle>
          <a:p>
            <a:r>
              <a:rPr lang="ru-RU" dirty="0" smtClean="0"/>
              <a:t>Название раздела</a:t>
            </a:r>
            <a:endParaRPr lang="en-US" dirty="0"/>
          </a:p>
        </p:txBody>
      </p:sp>
      <p:sp>
        <p:nvSpPr>
          <p:cNvPr id="11" name="Текст 16"/>
          <p:cNvSpPr>
            <a:spLocks noGrp="1"/>
          </p:cNvSpPr>
          <p:nvPr>
            <p:ph type="body" sz="quarter" idx="13" hasCustomPrompt="1"/>
          </p:nvPr>
        </p:nvSpPr>
        <p:spPr>
          <a:xfrm>
            <a:off x="474453" y="723901"/>
            <a:ext cx="10307637" cy="475172"/>
          </a:xfrm>
        </p:spPr>
        <p:txBody>
          <a:bodyPr>
            <a:normAutofit/>
          </a:bodyPr>
          <a:lstStyle>
            <a:lvl1pPr marL="0" indent="0">
              <a:buNone/>
              <a:defRPr sz="1700" b="1" baseline="0"/>
            </a:lvl1pPr>
          </a:lstStyle>
          <a:p>
            <a:pPr lvl="0"/>
            <a:r>
              <a:rPr lang="ru-RU" dirty="0" smtClean="0"/>
              <a:t>Тема слайда</a:t>
            </a:r>
            <a:endParaRPr lang="ru-RU" dirty="0"/>
          </a:p>
        </p:txBody>
      </p:sp>
      <p:pic>
        <p:nvPicPr>
          <p:cNvPr id="12" name="Рисунок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6126" y="0"/>
            <a:ext cx="827754" cy="133350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6467" y="184522"/>
            <a:ext cx="612632" cy="191358"/>
          </a:xfrm>
          <a:prstGeom prst="rect">
            <a:avLst/>
          </a:prstGeom>
        </p:spPr>
      </p:pic>
      <p:sp>
        <p:nvSpPr>
          <p:cNvPr id="15" name="Диаграмма 14"/>
          <p:cNvSpPr>
            <a:spLocks noGrp="1"/>
          </p:cNvSpPr>
          <p:nvPr>
            <p:ph type="chart" sz="quarter" idx="14"/>
          </p:nvPr>
        </p:nvSpPr>
        <p:spPr>
          <a:xfrm>
            <a:off x="844670" y="2748136"/>
            <a:ext cx="10512567" cy="303144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ru-RU"/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326482" y="6384375"/>
            <a:ext cx="786341" cy="404614"/>
          </a:xfrm>
        </p:spPr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  <p:sp>
        <p:nvSpPr>
          <p:cNvPr id="18" name="Объект 17"/>
          <p:cNvSpPr>
            <a:spLocks noGrp="1"/>
          </p:cNvSpPr>
          <p:nvPr>
            <p:ph sz="quarter" idx="15" hasCustomPrompt="1"/>
          </p:nvPr>
        </p:nvSpPr>
        <p:spPr>
          <a:xfrm>
            <a:off x="474663" y="6331354"/>
            <a:ext cx="10851819" cy="404812"/>
          </a:xfrm>
        </p:spPr>
        <p:txBody>
          <a:bodyPr>
            <a:normAutofit/>
          </a:bodyPr>
          <a:lstStyle>
            <a:lvl1pPr marL="0" indent="0">
              <a:buNone/>
              <a:defRPr sz="1100" baseline="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lvl="0"/>
            <a:r>
              <a:rPr lang="ru-RU" dirty="0" smtClean="0"/>
              <a:t>Пояснение к таблице, графику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Рисунок 2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6126" y="0"/>
            <a:ext cx="827754" cy="133350"/>
          </a:xfrm>
          <a:prstGeom prst="rect">
            <a:avLst/>
          </a:prstGeom>
        </p:spPr>
      </p:pic>
      <p:pic>
        <p:nvPicPr>
          <p:cNvPr id="23" name="Рисунок 2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6467" y="184522"/>
            <a:ext cx="612632" cy="191358"/>
          </a:xfrm>
          <a:prstGeom prst="rect">
            <a:avLst/>
          </a:prstGeom>
        </p:spPr>
      </p:pic>
      <p:sp>
        <p:nvSpPr>
          <p:cNvPr id="2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326482" y="6384375"/>
            <a:ext cx="786341" cy="404614"/>
          </a:xfrm>
        </p:spPr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26482" y="6384375"/>
            <a:ext cx="786341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3" r:id="rId10"/>
    <p:sldLayoutId id="2147483662" r:id="rId11"/>
    <p:sldLayoutId id="2147483661" r:id="rId12"/>
    <p:sldLayoutId id="2147483660" r:id="rId13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Заголовок 13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1" dirty="0">
                <a:solidFill>
                  <a:srgbClr val="F6F6F6"/>
                </a:solidFill>
                <a:ea typeface="DejaVu Sans"/>
              </a:rPr>
              <a:t>ONE LAB LECTURE </a:t>
            </a:r>
            <a:r>
              <a:rPr lang="en-US" spc="-1" dirty="0" smtClean="0">
                <a:solidFill>
                  <a:srgbClr val="F6F6F6"/>
                </a:solidFill>
                <a:ea typeface="DejaVu Sans"/>
              </a:rPr>
              <a:t>7</a:t>
            </a:r>
            <a:endParaRPr lang="en-US" b="0" spc="-1" dirty="0">
              <a:latin typeface="Arial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025" y="4098087"/>
            <a:ext cx="5248275" cy="154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881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Заголовок 30"/>
          <p:cNvSpPr>
            <a:spLocks noGrp="1"/>
          </p:cNvSpPr>
          <p:nvPr>
            <p:ph type="title"/>
          </p:nvPr>
        </p:nvSpPr>
        <p:spPr>
          <a:xfrm>
            <a:off x="617923" y="725921"/>
            <a:ext cx="9601200" cy="392502"/>
          </a:xfrm>
        </p:spPr>
        <p:txBody>
          <a:bodyPr>
            <a:noAutofit/>
          </a:bodyPr>
          <a:lstStyle/>
          <a:p>
            <a:r>
              <a:rPr lang="en-US" sz="2400" dirty="0"/>
              <a:t>Apache Kafka Concepts</a:t>
            </a:r>
            <a:br>
              <a:rPr lang="en-US" sz="2400" dirty="0"/>
            </a:br>
            <a:r>
              <a:rPr lang="en-US" sz="2400" dirty="0"/>
              <a:t/>
            </a:r>
            <a:br>
              <a:rPr lang="en-US" sz="2400" dirty="0"/>
            </a:br>
            <a:endParaRPr lang="ru-RU" sz="24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10</a:t>
            </a:fld>
            <a:endParaRPr lang="en-US" dirty="0"/>
          </a:p>
        </p:txBody>
      </p:sp>
      <p:sp>
        <p:nvSpPr>
          <p:cNvPr id="2" name="Объект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107" y="1372788"/>
            <a:ext cx="11714078" cy="3889573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1419" y="2575522"/>
            <a:ext cx="5001687" cy="2410546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2411" y="1526875"/>
            <a:ext cx="3391373" cy="1047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0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Заголовок 30"/>
          <p:cNvSpPr>
            <a:spLocks noGrp="1"/>
          </p:cNvSpPr>
          <p:nvPr>
            <p:ph type="title"/>
          </p:nvPr>
        </p:nvSpPr>
        <p:spPr>
          <a:xfrm>
            <a:off x="617923" y="725921"/>
            <a:ext cx="9601200" cy="392502"/>
          </a:xfrm>
        </p:spPr>
        <p:txBody>
          <a:bodyPr>
            <a:noAutofit/>
          </a:bodyPr>
          <a:lstStyle/>
          <a:p>
            <a:r>
              <a:rPr lang="en-US" sz="2400" dirty="0"/>
              <a:t>Apache Kafka Concepts</a:t>
            </a:r>
            <a:br>
              <a:rPr lang="en-US" sz="2400" dirty="0"/>
            </a:br>
            <a:r>
              <a:rPr lang="en-US" sz="2400" dirty="0"/>
              <a:t/>
            </a:r>
            <a:br>
              <a:rPr lang="en-US" sz="2400" dirty="0"/>
            </a:br>
            <a:endParaRPr lang="ru-RU" sz="24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11</a:t>
            </a:fld>
            <a:endParaRPr lang="en-US" dirty="0"/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535" y="1271332"/>
            <a:ext cx="8967320" cy="4567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177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Заголовок 30"/>
          <p:cNvSpPr>
            <a:spLocks noGrp="1"/>
          </p:cNvSpPr>
          <p:nvPr>
            <p:ph type="title"/>
          </p:nvPr>
        </p:nvSpPr>
        <p:spPr>
          <a:xfrm>
            <a:off x="617923" y="725921"/>
            <a:ext cx="9601200" cy="392502"/>
          </a:xfrm>
        </p:spPr>
        <p:txBody>
          <a:bodyPr>
            <a:noAutofit/>
          </a:bodyPr>
          <a:lstStyle/>
          <a:p>
            <a:r>
              <a:rPr lang="en-US" sz="2400" dirty="0" smtClean="0"/>
              <a:t>Kafka message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/>
              <a:t/>
            </a:r>
            <a:br>
              <a:rPr lang="en-US" sz="2400" dirty="0"/>
            </a:br>
            <a:endParaRPr lang="ru-RU" sz="24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12</a:t>
            </a:fld>
            <a:endParaRPr lang="en-US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1467" y="1780945"/>
            <a:ext cx="9069066" cy="3296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318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Заголовок 30"/>
          <p:cNvSpPr>
            <a:spLocks noGrp="1"/>
          </p:cNvSpPr>
          <p:nvPr>
            <p:ph type="title"/>
          </p:nvPr>
        </p:nvSpPr>
        <p:spPr>
          <a:xfrm>
            <a:off x="617923" y="725921"/>
            <a:ext cx="9601200" cy="392502"/>
          </a:xfrm>
        </p:spPr>
        <p:txBody>
          <a:bodyPr>
            <a:noAutofit/>
          </a:bodyPr>
          <a:lstStyle/>
          <a:p>
            <a:r>
              <a:rPr lang="en-US" sz="2400" dirty="0" smtClean="0"/>
              <a:t>Kafka topic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/>
              <a:t/>
            </a:r>
            <a:br>
              <a:rPr lang="en-US" sz="2400" dirty="0"/>
            </a:br>
            <a:endParaRPr lang="ru-RU" sz="24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13</a:t>
            </a:fld>
            <a:endParaRPr lang="en-US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923" y="1272776"/>
            <a:ext cx="11201494" cy="4153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750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Заголовок 30"/>
          <p:cNvSpPr>
            <a:spLocks noGrp="1"/>
          </p:cNvSpPr>
          <p:nvPr>
            <p:ph type="title"/>
          </p:nvPr>
        </p:nvSpPr>
        <p:spPr>
          <a:xfrm>
            <a:off x="617923" y="725921"/>
            <a:ext cx="9601200" cy="392502"/>
          </a:xfrm>
        </p:spPr>
        <p:txBody>
          <a:bodyPr>
            <a:noAutofit/>
          </a:bodyPr>
          <a:lstStyle/>
          <a:p>
            <a:r>
              <a:rPr lang="en-US" sz="2400" dirty="0" smtClean="0"/>
              <a:t>Kafka topic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/>
              <a:t/>
            </a:r>
            <a:br>
              <a:rPr lang="en-US" sz="2400" dirty="0"/>
            </a:br>
            <a:endParaRPr lang="ru-RU" sz="24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14</a:t>
            </a:fld>
            <a:endParaRPr lang="en-US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5799" y="1338497"/>
            <a:ext cx="7868748" cy="4353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322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Заголовок 30"/>
          <p:cNvSpPr>
            <a:spLocks noGrp="1"/>
          </p:cNvSpPr>
          <p:nvPr>
            <p:ph type="title"/>
          </p:nvPr>
        </p:nvSpPr>
        <p:spPr>
          <a:xfrm>
            <a:off x="617923" y="725921"/>
            <a:ext cx="9601200" cy="392502"/>
          </a:xfrm>
        </p:spPr>
        <p:txBody>
          <a:bodyPr>
            <a:noAutofit/>
          </a:bodyPr>
          <a:lstStyle/>
          <a:p>
            <a:r>
              <a:rPr lang="en-US" sz="2400" dirty="0" smtClean="0"/>
              <a:t>Kafka topic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/>
              <a:t/>
            </a:r>
            <a:br>
              <a:rPr lang="en-US" sz="2400" dirty="0"/>
            </a:br>
            <a:endParaRPr lang="ru-RU" sz="24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15</a:t>
            </a:fld>
            <a:endParaRPr lang="en-US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551" y="1320190"/>
            <a:ext cx="10029190" cy="4312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67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Заголовок 30"/>
          <p:cNvSpPr>
            <a:spLocks noGrp="1"/>
          </p:cNvSpPr>
          <p:nvPr>
            <p:ph type="title"/>
          </p:nvPr>
        </p:nvSpPr>
        <p:spPr>
          <a:xfrm>
            <a:off x="617923" y="725921"/>
            <a:ext cx="9601200" cy="392502"/>
          </a:xfrm>
        </p:spPr>
        <p:txBody>
          <a:bodyPr>
            <a:noAutofit/>
          </a:bodyPr>
          <a:lstStyle/>
          <a:p>
            <a:r>
              <a:rPr lang="en-US" sz="2400" dirty="0" smtClean="0"/>
              <a:t>Kafka topic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/>
              <a:t/>
            </a:r>
            <a:br>
              <a:rPr lang="en-US" sz="2400" dirty="0"/>
            </a:br>
            <a:endParaRPr lang="ru-RU" sz="24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16</a:t>
            </a:fld>
            <a:endParaRPr lang="en-US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865" y="1311661"/>
            <a:ext cx="10400617" cy="4289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57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Заголовок 30"/>
          <p:cNvSpPr>
            <a:spLocks noGrp="1"/>
          </p:cNvSpPr>
          <p:nvPr>
            <p:ph type="title"/>
          </p:nvPr>
        </p:nvSpPr>
        <p:spPr>
          <a:xfrm>
            <a:off x="617923" y="725921"/>
            <a:ext cx="9601200" cy="392502"/>
          </a:xfrm>
        </p:spPr>
        <p:txBody>
          <a:bodyPr>
            <a:noAutofit/>
          </a:bodyPr>
          <a:lstStyle/>
          <a:p>
            <a:r>
              <a:rPr lang="en-US" sz="2400" dirty="0" smtClean="0"/>
              <a:t>Kafka topic records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/>
              <a:t/>
            </a:r>
            <a:br>
              <a:rPr lang="en-US" sz="2400" dirty="0"/>
            </a:br>
            <a:endParaRPr lang="ru-RU" sz="24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17</a:t>
            </a:fld>
            <a:endParaRPr lang="en-US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461" y="1260514"/>
            <a:ext cx="10277412" cy="4398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515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Заголовок 30"/>
          <p:cNvSpPr>
            <a:spLocks noGrp="1"/>
          </p:cNvSpPr>
          <p:nvPr>
            <p:ph type="title"/>
          </p:nvPr>
        </p:nvSpPr>
        <p:spPr>
          <a:xfrm>
            <a:off x="617923" y="725921"/>
            <a:ext cx="9601200" cy="392502"/>
          </a:xfrm>
        </p:spPr>
        <p:txBody>
          <a:bodyPr>
            <a:noAutofit/>
          </a:bodyPr>
          <a:lstStyle/>
          <a:p>
            <a:r>
              <a:rPr lang="en-US" sz="2400" dirty="0" smtClean="0"/>
              <a:t>Kafka topic records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/>
              <a:t/>
            </a:r>
            <a:br>
              <a:rPr lang="en-US" sz="2400" dirty="0"/>
            </a:br>
            <a:endParaRPr lang="ru-RU" sz="24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18</a:t>
            </a:fld>
            <a:endParaRPr lang="en-US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0197" y="1118423"/>
            <a:ext cx="9278645" cy="5029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706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Заголовок 30"/>
          <p:cNvSpPr>
            <a:spLocks noGrp="1"/>
          </p:cNvSpPr>
          <p:nvPr>
            <p:ph type="title"/>
          </p:nvPr>
        </p:nvSpPr>
        <p:spPr>
          <a:xfrm>
            <a:off x="617923" y="725921"/>
            <a:ext cx="9601200" cy="392502"/>
          </a:xfrm>
        </p:spPr>
        <p:txBody>
          <a:bodyPr>
            <a:noAutofit/>
          </a:bodyPr>
          <a:lstStyle/>
          <a:p>
            <a:r>
              <a:rPr lang="en-US" sz="2400" dirty="0" smtClean="0"/>
              <a:t>Kafka topic records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/>
              <a:t/>
            </a:r>
            <a:br>
              <a:rPr lang="en-US" sz="2400" dirty="0"/>
            </a:br>
            <a:endParaRPr lang="ru-RU" sz="24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19</a:t>
            </a:fld>
            <a:endParaRPr lang="en-US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952" y="1260663"/>
            <a:ext cx="9173855" cy="4820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70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k-KZ" sz="2400" dirty="0" smtClean="0"/>
              <a:t>Контент</a:t>
            </a:r>
            <a:endParaRPr lang="ru-RU" sz="24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2</a:t>
            </a:fld>
            <a:endParaRPr lang="en-US" dirty="0"/>
          </a:p>
        </p:txBody>
      </p:sp>
      <p:sp>
        <p:nvSpPr>
          <p:cNvPr id="7" name="Объект 2"/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42608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E1638"/>
              </a:buClr>
              <a:buSzPts val="2800"/>
              <a:buFont typeface="Roboto"/>
              <a:buNone/>
              <a:defRPr sz="2800"/>
            </a:lvl1pPr>
            <a:lvl2pPr marL="457200" indent="0" algn="l">
              <a:buFontTx/>
              <a:buNone/>
              <a:defRPr/>
            </a:lvl2pPr>
            <a:lvl3pPr marL="914400" indent="0" algn="l">
              <a:buFontTx/>
              <a:buNone/>
              <a:defRPr/>
            </a:lvl3pPr>
            <a:lvl4pPr marL="1371600" indent="0" algn="l">
              <a:buFontTx/>
              <a:buNone/>
              <a:defRPr/>
            </a:lvl4pPr>
            <a:lvl5pPr marL="1828800" indent="0" algn="l">
              <a:buFontTx/>
              <a:buNone/>
              <a:defRPr/>
            </a:lvl5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b="1" dirty="0"/>
              <a:t>Актуальность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b="1" dirty="0"/>
              <a:t>История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b="1" dirty="0" smtClean="0"/>
              <a:t>Что </a:t>
            </a:r>
            <a:r>
              <a:rPr lang="ru-RU" sz="2400" b="1" dirty="0"/>
              <a:t>такое </a:t>
            </a:r>
            <a:r>
              <a:rPr lang="ru-RU" sz="2400" b="1" dirty="0" err="1"/>
              <a:t>Apache</a:t>
            </a:r>
            <a:r>
              <a:rPr lang="ru-RU" sz="2400" b="1" dirty="0"/>
              <a:t> </a:t>
            </a:r>
            <a:r>
              <a:rPr lang="ru-RU" sz="2400" b="1" dirty="0" err="1"/>
              <a:t>Kafka</a:t>
            </a:r>
            <a:r>
              <a:rPr lang="ru-RU" sz="2400" b="1" dirty="0"/>
              <a:t> и как он работает</a:t>
            </a:r>
            <a:r>
              <a:rPr lang="ru-RU" sz="2400" b="1" dirty="0" smtClean="0"/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b="1" dirty="0" smtClean="0"/>
              <a:t>Примеры использования</a:t>
            </a:r>
            <a:endParaRPr lang="ru-RU" sz="2400" b="1" dirty="0"/>
          </a:p>
        </p:txBody>
      </p:sp>
    </p:spTree>
    <p:extLst>
      <p:ext uri="{BB962C8B-B14F-4D97-AF65-F5344CB8AC3E}">
        <p14:creationId xmlns:p14="http://schemas.microsoft.com/office/powerpoint/2010/main" val="2083411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Заголовок 30"/>
          <p:cNvSpPr>
            <a:spLocks noGrp="1"/>
          </p:cNvSpPr>
          <p:nvPr>
            <p:ph type="title"/>
          </p:nvPr>
        </p:nvSpPr>
        <p:spPr>
          <a:xfrm>
            <a:off x="617923" y="725921"/>
            <a:ext cx="9601200" cy="392502"/>
          </a:xfrm>
        </p:spPr>
        <p:txBody>
          <a:bodyPr>
            <a:noAutofit/>
          </a:bodyPr>
          <a:lstStyle/>
          <a:p>
            <a:r>
              <a:rPr lang="en-US" sz="2400" dirty="0" smtClean="0"/>
              <a:t>Kafka topic records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/>
              <a:t/>
            </a:r>
            <a:br>
              <a:rPr lang="en-US" sz="2400" dirty="0"/>
            </a:br>
            <a:endParaRPr lang="ru-RU" sz="24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20</a:t>
            </a:fld>
            <a:endParaRPr lang="en-US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2246" y="1118423"/>
            <a:ext cx="9373908" cy="4887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876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Заголовок 30"/>
          <p:cNvSpPr>
            <a:spLocks noGrp="1"/>
          </p:cNvSpPr>
          <p:nvPr>
            <p:ph type="title"/>
          </p:nvPr>
        </p:nvSpPr>
        <p:spPr>
          <a:xfrm>
            <a:off x="617923" y="725921"/>
            <a:ext cx="9601200" cy="392502"/>
          </a:xfrm>
        </p:spPr>
        <p:txBody>
          <a:bodyPr>
            <a:noAutofit/>
          </a:bodyPr>
          <a:lstStyle/>
          <a:p>
            <a:r>
              <a:rPr lang="en-US" sz="2400" dirty="0" smtClean="0"/>
              <a:t>Kafka topic records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/>
              <a:t/>
            </a:r>
            <a:br>
              <a:rPr lang="en-US" sz="2400" dirty="0"/>
            </a:br>
            <a:endParaRPr lang="ru-RU" sz="24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21</a:t>
            </a:fld>
            <a:endParaRPr lang="en-US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7553" y="1278262"/>
            <a:ext cx="9050013" cy="5106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252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Заголовок 30"/>
          <p:cNvSpPr>
            <a:spLocks noGrp="1"/>
          </p:cNvSpPr>
          <p:nvPr>
            <p:ph type="title"/>
          </p:nvPr>
        </p:nvSpPr>
        <p:spPr>
          <a:xfrm>
            <a:off x="617923" y="725921"/>
            <a:ext cx="9601200" cy="392502"/>
          </a:xfrm>
        </p:spPr>
        <p:txBody>
          <a:bodyPr>
            <a:noAutofit/>
          </a:bodyPr>
          <a:lstStyle/>
          <a:p>
            <a:r>
              <a:rPr lang="en-US" sz="2400" dirty="0" smtClean="0"/>
              <a:t>Kafka Data replication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/>
              <a:t/>
            </a:r>
            <a:br>
              <a:rPr lang="en-US" sz="2400" dirty="0"/>
            </a:br>
            <a:endParaRPr lang="ru-RU" sz="24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22</a:t>
            </a:fld>
            <a:endParaRPr lang="en-US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7050" y="1645020"/>
            <a:ext cx="8878539" cy="3791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508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Заголовок 30"/>
          <p:cNvSpPr>
            <a:spLocks noGrp="1"/>
          </p:cNvSpPr>
          <p:nvPr>
            <p:ph type="title"/>
          </p:nvPr>
        </p:nvSpPr>
        <p:spPr>
          <a:xfrm>
            <a:off x="617923" y="725921"/>
            <a:ext cx="9601200" cy="392502"/>
          </a:xfrm>
        </p:spPr>
        <p:txBody>
          <a:bodyPr>
            <a:noAutofit/>
          </a:bodyPr>
          <a:lstStyle/>
          <a:p>
            <a:r>
              <a:rPr lang="en-US" sz="2400" dirty="0" smtClean="0"/>
              <a:t>Kafka Data replication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/>
              <a:t/>
            </a:r>
            <a:br>
              <a:rPr lang="en-US" sz="2400" dirty="0"/>
            </a:br>
            <a:endParaRPr lang="ru-RU" sz="24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23</a:t>
            </a:fld>
            <a:endParaRPr lang="en-US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7204" y="1342734"/>
            <a:ext cx="8897592" cy="4172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086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Заголовок 30"/>
          <p:cNvSpPr>
            <a:spLocks noGrp="1"/>
          </p:cNvSpPr>
          <p:nvPr>
            <p:ph type="title"/>
          </p:nvPr>
        </p:nvSpPr>
        <p:spPr>
          <a:xfrm>
            <a:off x="617923" y="725921"/>
            <a:ext cx="9601200" cy="392502"/>
          </a:xfrm>
        </p:spPr>
        <p:txBody>
          <a:bodyPr>
            <a:noAutofit/>
          </a:bodyPr>
          <a:lstStyle/>
          <a:p>
            <a:r>
              <a:rPr lang="en-US" sz="2400" dirty="0" smtClean="0"/>
              <a:t>Kafka Data replication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/>
              <a:t/>
            </a:r>
            <a:br>
              <a:rPr lang="en-US" sz="2400" dirty="0"/>
            </a:br>
            <a:endParaRPr lang="ru-RU" sz="24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24</a:t>
            </a:fld>
            <a:endParaRPr lang="en-US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3930" y="1797748"/>
            <a:ext cx="8878539" cy="3648584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2885" y="1169010"/>
            <a:ext cx="3829584" cy="628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446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Заголовок 30"/>
          <p:cNvSpPr>
            <a:spLocks noGrp="1"/>
          </p:cNvSpPr>
          <p:nvPr>
            <p:ph type="title"/>
          </p:nvPr>
        </p:nvSpPr>
        <p:spPr>
          <a:xfrm>
            <a:off x="617923" y="725921"/>
            <a:ext cx="9601200" cy="392502"/>
          </a:xfrm>
        </p:spPr>
        <p:txBody>
          <a:bodyPr>
            <a:noAutofit/>
          </a:bodyPr>
          <a:lstStyle/>
          <a:p>
            <a:r>
              <a:rPr lang="en-US" sz="2400" dirty="0" smtClean="0"/>
              <a:t>Kafka Data replication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/>
              <a:t/>
            </a:r>
            <a:br>
              <a:rPr lang="en-US" sz="2400" dirty="0"/>
            </a:br>
            <a:endParaRPr lang="ru-RU" sz="24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25</a:t>
            </a:fld>
            <a:endParaRPr lang="en-US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1070" y="1797748"/>
            <a:ext cx="8697539" cy="4001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284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Заголовок 30"/>
          <p:cNvSpPr>
            <a:spLocks noGrp="1"/>
          </p:cNvSpPr>
          <p:nvPr>
            <p:ph type="title"/>
          </p:nvPr>
        </p:nvSpPr>
        <p:spPr>
          <a:xfrm>
            <a:off x="617923" y="725921"/>
            <a:ext cx="9601200" cy="392502"/>
          </a:xfrm>
        </p:spPr>
        <p:txBody>
          <a:bodyPr>
            <a:noAutofit/>
          </a:bodyPr>
          <a:lstStyle/>
          <a:p>
            <a:r>
              <a:rPr lang="en-US" sz="2400" dirty="0" smtClean="0"/>
              <a:t>Kafka Data replication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/>
              <a:t/>
            </a:r>
            <a:br>
              <a:rPr lang="en-US" sz="2400" dirty="0"/>
            </a:br>
            <a:endParaRPr lang="ru-RU" sz="24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26</a:t>
            </a:fld>
            <a:endParaRPr lang="en-US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1070" y="1797748"/>
            <a:ext cx="8697539" cy="4001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20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Заголовок 30"/>
          <p:cNvSpPr>
            <a:spLocks noGrp="1"/>
          </p:cNvSpPr>
          <p:nvPr>
            <p:ph type="title"/>
          </p:nvPr>
        </p:nvSpPr>
        <p:spPr>
          <a:xfrm>
            <a:off x="617923" y="725921"/>
            <a:ext cx="9601200" cy="392502"/>
          </a:xfrm>
        </p:spPr>
        <p:txBody>
          <a:bodyPr>
            <a:noAutofit/>
          </a:bodyPr>
          <a:lstStyle/>
          <a:p>
            <a:r>
              <a:rPr lang="en-US" sz="2400" dirty="0" smtClean="0"/>
              <a:t>Kafka Data replication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/>
              <a:t/>
            </a:r>
            <a:br>
              <a:rPr lang="en-US" sz="2400" dirty="0"/>
            </a:br>
            <a:endParaRPr lang="ru-RU" sz="24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27</a:t>
            </a:fld>
            <a:endParaRPr lang="en-US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3808" y="1868561"/>
            <a:ext cx="9488224" cy="3486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090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Заголовок 30"/>
          <p:cNvSpPr>
            <a:spLocks noGrp="1"/>
          </p:cNvSpPr>
          <p:nvPr>
            <p:ph type="title"/>
          </p:nvPr>
        </p:nvSpPr>
        <p:spPr>
          <a:xfrm>
            <a:off x="617923" y="725921"/>
            <a:ext cx="9601200" cy="392502"/>
          </a:xfrm>
        </p:spPr>
        <p:txBody>
          <a:bodyPr>
            <a:noAutofit/>
          </a:bodyPr>
          <a:lstStyle/>
          <a:p>
            <a:r>
              <a:rPr lang="en-US" sz="2400" dirty="0" smtClean="0"/>
              <a:t>Kafka Data replication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/>
              <a:t/>
            </a:r>
            <a:br>
              <a:rPr lang="en-US" sz="2400" dirty="0"/>
            </a:br>
            <a:endParaRPr lang="ru-RU" sz="24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28</a:t>
            </a:fld>
            <a:endParaRPr lang="en-US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203" y="1900024"/>
            <a:ext cx="10707594" cy="3057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649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Заголовок 30"/>
          <p:cNvSpPr>
            <a:spLocks noGrp="1"/>
          </p:cNvSpPr>
          <p:nvPr>
            <p:ph type="title"/>
          </p:nvPr>
        </p:nvSpPr>
        <p:spPr>
          <a:xfrm>
            <a:off x="617923" y="725921"/>
            <a:ext cx="9601200" cy="392502"/>
          </a:xfrm>
        </p:spPr>
        <p:txBody>
          <a:bodyPr>
            <a:noAutofit/>
          </a:bodyPr>
          <a:lstStyle/>
          <a:p>
            <a:r>
              <a:rPr lang="en-US" sz="2400" dirty="0" smtClean="0"/>
              <a:t>Kafka Data replication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/>
              <a:t/>
            </a:r>
            <a:br>
              <a:rPr lang="en-US" sz="2400" dirty="0"/>
            </a:br>
            <a:endParaRPr lang="ru-RU" sz="24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29</a:t>
            </a:fld>
            <a:endParaRPr lang="en-US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874" y="1301439"/>
            <a:ext cx="10612331" cy="4458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354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Заголовок 3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2400" dirty="0"/>
              <a:t>Актуальность</a:t>
            </a:r>
          </a:p>
        </p:txBody>
      </p:sp>
      <p:sp>
        <p:nvSpPr>
          <p:cNvPr id="32" name="Объект 3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sz="2400" b="1" dirty="0"/>
              <a:t>Более 80% компаний из </a:t>
            </a:r>
            <a:r>
              <a:rPr lang="ru-RU" sz="2400" b="1" dirty="0" err="1"/>
              <a:t>Fortune</a:t>
            </a:r>
            <a:r>
              <a:rPr lang="ru-RU" sz="2400" b="1" dirty="0"/>
              <a:t> 100 используют </a:t>
            </a:r>
            <a:r>
              <a:rPr lang="ru-RU" sz="2400" b="1" dirty="0" err="1" smtClean="0"/>
              <a:t>Kafka</a:t>
            </a:r>
            <a:endParaRPr lang="en-US" sz="2400" b="1" dirty="0" smtClean="0"/>
          </a:p>
          <a:p>
            <a:r>
              <a:rPr lang="ru-RU" sz="2400" b="1" dirty="0"/>
              <a:t>Топ 2 по активности проект </a:t>
            </a:r>
            <a:r>
              <a:rPr lang="ru-RU" sz="2400" b="1" dirty="0" err="1"/>
              <a:t>Apache</a:t>
            </a:r>
            <a:r>
              <a:rPr lang="ru-RU" sz="2400" b="1" dirty="0"/>
              <a:t> в 2019 году </a:t>
            </a:r>
            <a:endParaRPr lang="en-US" sz="2400" b="1" dirty="0" smtClean="0"/>
          </a:p>
          <a:p>
            <a:r>
              <a:rPr lang="ru-RU" sz="2400" b="1" dirty="0"/>
              <a:t>Большое и активное </a:t>
            </a:r>
            <a:r>
              <a:rPr lang="ru-RU" sz="2400" b="1" dirty="0" err="1" smtClean="0"/>
              <a:t>комьюнити</a:t>
            </a:r>
            <a:endParaRPr lang="en-US" sz="2400" b="1" dirty="0" smtClean="0"/>
          </a:p>
          <a:p>
            <a:r>
              <a:rPr lang="ru-RU" sz="2400" b="1" dirty="0" smtClean="0"/>
              <a:t>Лидирующая </a:t>
            </a:r>
            <a:r>
              <a:rPr lang="ru-RU" sz="2400" b="1" dirty="0"/>
              <a:t>технология в своей </a:t>
            </a:r>
            <a:r>
              <a:rPr lang="ru-RU" sz="2400" b="1" dirty="0" smtClean="0"/>
              <a:t>области</a:t>
            </a:r>
            <a:endParaRPr lang="en-US" sz="2400" b="1" dirty="0" smtClean="0"/>
          </a:p>
          <a:p>
            <a:endParaRPr lang="en-US" sz="2400" b="1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6798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Заголовок 30"/>
          <p:cNvSpPr>
            <a:spLocks noGrp="1"/>
          </p:cNvSpPr>
          <p:nvPr>
            <p:ph type="title"/>
          </p:nvPr>
        </p:nvSpPr>
        <p:spPr>
          <a:xfrm>
            <a:off x="919848" y="386554"/>
            <a:ext cx="9601200" cy="392502"/>
          </a:xfrm>
        </p:spPr>
        <p:txBody>
          <a:bodyPr>
            <a:noAutofit/>
          </a:bodyPr>
          <a:lstStyle/>
          <a:p>
            <a:r>
              <a:rPr lang="en-US" sz="2400" dirty="0"/>
              <a:t>Apache Kafka Concepts</a:t>
            </a:r>
            <a:br>
              <a:rPr lang="en-US" sz="2400" dirty="0"/>
            </a:br>
            <a:r>
              <a:rPr lang="en-US" sz="2400" dirty="0"/>
              <a:t/>
            </a:r>
            <a:br>
              <a:rPr lang="en-US" sz="2400" dirty="0"/>
            </a:br>
            <a:endParaRPr lang="ru-RU" sz="24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30</a:t>
            </a:fld>
            <a:endParaRPr lang="en-US" dirty="0"/>
          </a:p>
        </p:txBody>
      </p:sp>
      <p:sp>
        <p:nvSpPr>
          <p:cNvPr id="2" name="Объект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7170" y="1137971"/>
            <a:ext cx="8859486" cy="540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867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31</a:t>
            </a:fld>
            <a:endParaRPr lang="en-US" dirty="0"/>
          </a:p>
        </p:txBody>
      </p:sp>
      <p:sp>
        <p:nvSpPr>
          <p:cNvPr id="2" name="Объект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835" y="418508"/>
            <a:ext cx="9712960" cy="592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941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32</a:t>
            </a:fld>
            <a:endParaRPr lang="en-US" dirty="0"/>
          </a:p>
        </p:txBody>
      </p:sp>
      <p:sp>
        <p:nvSpPr>
          <p:cNvPr id="2" name="Объект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9565" y="660100"/>
            <a:ext cx="8667750" cy="531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200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33</a:t>
            </a:fld>
            <a:endParaRPr lang="en-US" dirty="0"/>
          </a:p>
        </p:txBody>
      </p:sp>
      <p:sp>
        <p:nvSpPr>
          <p:cNvPr id="2" name="Объект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4873" y="631150"/>
            <a:ext cx="8916644" cy="537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957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34</a:t>
            </a:fld>
            <a:endParaRPr lang="en-US" dirty="0"/>
          </a:p>
        </p:txBody>
      </p:sp>
      <p:sp>
        <p:nvSpPr>
          <p:cNvPr id="2" name="Объект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6457" y="674387"/>
            <a:ext cx="8753475" cy="528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392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35</a:t>
            </a:fld>
            <a:endParaRPr lang="en-US" dirty="0"/>
          </a:p>
        </p:txBody>
      </p:sp>
      <p:sp>
        <p:nvSpPr>
          <p:cNvPr id="2" name="Объект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4873" y="654966"/>
            <a:ext cx="8916644" cy="5325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701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36</a:t>
            </a:fld>
            <a:endParaRPr lang="en-US" dirty="0"/>
          </a:p>
        </p:txBody>
      </p:sp>
      <p:sp>
        <p:nvSpPr>
          <p:cNvPr id="2" name="Объект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662" y="735939"/>
            <a:ext cx="9431066" cy="5163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971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37</a:t>
            </a:fld>
            <a:endParaRPr lang="en-US" dirty="0"/>
          </a:p>
        </p:txBody>
      </p:sp>
      <p:sp>
        <p:nvSpPr>
          <p:cNvPr id="2" name="Объект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20" y="726413"/>
            <a:ext cx="9135750" cy="5182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451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38</a:t>
            </a:fld>
            <a:endParaRPr lang="en-US" dirty="0"/>
          </a:p>
        </p:txBody>
      </p:sp>
      <p:sp>
        <p:nvSpPr>
          <p:cNvPr id="2" name="Объект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595" y="1184915"/>
            <a:ext cx="10517068" cy="4467849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809" y="525122"/>
            <a:ext cx="2981741" cy="457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852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39</a:t>
            </a:fld>
            <a:endParaRPr lang="en-US" dirty="0"/>
          </a:p>
        </p:txBody>
      </p:sp>
      <p:sp>
        <p:nvSpPr>
          <p:cNvPr id="2" name="Объект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809" y="525122"/>
            <a:ext cx="2981741" cy="457264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3845" y="1164374"/>
            <a:ext cx="7459116" cy="3277057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3845" y="4318090"/>
            <a:ext cx="8173591" cy="2305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640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Заголовок 30"/>
          <p:cNvSpPr>
            <a:spLocks noGrp="1"/>
          </p:cNvSpPr>
          <p:nvPr>
            <p:ph type="title"/>
          </p:nvPr>
        </p:nvSpPr>
        <p:spPr>
          <a:xfrm>
            <a:off x="902595" y="645346"/>
            <a:ext cx="9601200" cy="392502"/>
          </a:xfrm>
        </p:spPr>
        <p:txBody>
          <a:bodyPr>
            <a:noAutofit/>
          </a:bodyPr>
          <a:lstStyle/>
          <a:p>
            <a:r>
              <a:rPr lang="ru-RU" sz="2400" dirty="0"/>
              <a:t>История</a:t>
            </a:r>
          </a:p>
        </p:txBody>
      </p:sp>
      <p:sp>
        <p:nvSpPr>
          <p:cNvPr id="32" name="Объект 31"/>
          <p:cNvSpPr>
            <a:spLocks noGrp="1"/>
          </p:cNvSpPr>
          <p:nvPr>
            <p:ph idx="1"/>
          </p:nvPr>
        </p:nvSpPr>
        <p:spPr>
          <a:xfrm>
            <a:off x="902595" y="1293961"/>
            <a:ext cx="9601200" cy="3581400"/>
          </a:xfrm>
        </p:spPr>
        <p:txBody>
          <a:bodyPr>
            <a:normAutofit/>
          </a:bodyPr>
          <a:lstStyle/>
          <a:p>
            <a:r>
              <a:rPr lang="ru-RU" sz="2400" b="1" dirty="0" err="1"/>
              <a:t>Kafka</a:t>
            </a:r>
            <a:r>
              <a:rPr lang="ru-RU" sz="2400" b="1" dirty="0"/>
              <a:t> был разработан в компании </a:t>
            </a:r>
            <a:r>
              <a:rPr lang="ru-RU" sz="2400" b="1" dirty="0" err="1"/>
              <a:t>LinkedIn</a:t>
            </a:r>
            <a:r>
              <a:rPr lang="ru-RU" sz="2400" b="1" dirty="0"/>
              <a:t> в 2011 году и с тех пор значительно усовершенствовался.</a:t>
            </a:r>
            <a:endParaRPr lang="en-US" sz="2400" b="1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4</a:t>
            </a:fld>
            <a:endParaRPr lang="en-US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7095" y="2198690"/>
            <a:ext cx="8474824" cy="3969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309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9" name="Текст 8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4294967295"/>
          </p:nvPr>
        </p:nvSpPr>
        <p:spPr>
          <a:xfrm>
            <a:off x="11406188" y="6384925"/>
            <a:ext cx="785812" cy="404813"/>
          </a:xfrm>
        </p:spPr>
        <p:txBody>
          <a:bodyPr/>
          <a:lstStyle/>
          <a:p>
            <a:fld id="{69E57DC2-970A-4B3E-BB1C-7A09969E49DF}" type="slidenum">
              <a:rPr lang="en-US" smtClean="0"/>
              <a:t>40</a:t>
            </a:fld>
            <a:endParaRPr lang="en-US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025" y="1332826"/>
            <a:ext cx="9554908" cy="4067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900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3"/>
          <p:cNvSpPr>
            <a:spLocks noGrp="1"/>
          </p:cNvSpPr>
          <p:nvPr>
            <p:ph type="body" sz="quarter" idx="13"/>
          </p:nvPr>
        </p:nvSpPr>
        <p:spPr>
          <a:xfrm>
            <a:off x="3165594" y="2931172"/>
            <a:ext cx="5822831" cy="475172"/>
          </a:xfrm>
        </p:spPr>
        <p:txBody>
          <a:bodyPr>
            <a:noAutofit/>
          </a:bodyPr>
          <a:lstStyle/>
          <a:p>
            <a:r>
              <a:rPr lang="kk-KZ" sz="3600" dirty="0" smtClean="0"/>
              <a:t>Пример</a:t>
            </a:r>
          </a:p>
          <a:p>
            <a:endParaRPr lang="ru-RU" sz="3600" dirty="0"/>
          </a:p>
        </p:txBody>
      </p:sp>
    </p:spTree>
    <p:extLst>
      <p:ext uri="{BB962C8B-B14F-4D97-AF65-F5344CB8AC3E}">
        <p14:creationId xmlns:p14="http://schemas.microsoft.com/office/powerpoint/2010/main" val="3163447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k-KZ" dirty="0" smtClean="0"/>
          </a:p>
          <a:p>
            <a:endParaRPr lang="ru-RU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560" y="349845"/>
            <a:ext cx="11329676" cy="2348547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560" y="2824711"/>
            <a:ext cx="9489440" cy="3336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545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k-KZ" dirty="0" smtClean="0"/>
          </a:p>
          <a:p>
            <a:endParaRPr lang="ru-RU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494" y="1234235"/>
            <a:ext cx="11775311" cy="3741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870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k-KZ" dirty="0" smtClean="0"/>
          </a:p>
          <a:p>
            <a:endParaRPr lang="ru-RU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494" y="1234235"/>
            <a:ext cx="11775311" cy="3741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181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k-KZ" dirty="0" smtClean="0"/>
          </a:p>
          <a:p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347" y="1271904"/>
            <a:ext cx="11850754" cy="4105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380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k-KZ" dirty="0" smtClean="0"/>
          </a:p>
          <a:p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242" y="1702384"/>
            <a:ext cx="11514228" cy="2536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627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3"/>
          <p:cNvSpPr>
            <a:spLocks noGrp="1"/>
          </p:cNvSpPr>
          <p:nvPr>
            <p:ph type="body" sz="quarter" idx="13"/>
          </p:nvPr>
        </p:nvSpPr>
        <p:spPr>
          <a:xfrm>
            <a:off x="3130871" y="1009774"/>
            <a:ext cx="5822831" cy="475172"/>
          </a:xfrm>
        </p:spPr>
        <p:txBody>
          <a:bodyPr/>
          <a:lstStyle/>
          <a:p>
            <a:r>
              <a:rPr lang="kk-KZ" dirty="0" smtClean="0"/>
              <a:t>ДЗ</a:t>
            </a:r>
          </a:p>
          <a:p>
            <a:endParaRPr lang="ru-RU" dirty="0"/>
          </a:p>
        </p:txBody>
      </p:sp>
      <p:sp>
        <p:nvSpPr>
          <p:cNvPr id="5" name="Текст 3"/>
          <p:cNvSpPr txBox="1">
            <a:spLocks/>
          </p:cNvSpPr>
          <p:nvPr/>
        </p:nvSpPr>
        <p:spPr>
          <a:xfrm>
            <a:off x="2549630" y="1797142"/>
            <a:ext cx="7689528" cy="233338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2500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sz="2800" dirty="0" smtClean="0"/>
              <a:t>25.06.2021 все </a:t>
            </a:r>
            <a:r>
              <a:rPr lang="ru-RU" sz="2800" dirty="0"/>
              <a:t>до 18:00 должны скинуть </a:t>
            </a:r>
            <a:r>
              <a:rPr lang="ru-RU" sz="2800" dirty="0" err="1" smtClean="0"/>
              <a:t>репозиторий</a:t>
            </a:r>
            <a:r>
              <a:rPr lang="ru-RU" sz="2800" dirty="0" smtClean="0"/>
              <a:t> </a:t>
            </a:r>
            <a:r>
              <a:rPr lang="ru-RU" sz="2800" dirty="0"/>
              <a:t>на </a:t>
            </a:r>
            <a:r>
              <a:rPr lang="ru-RU" sz="2800" dirty="0" smtClean="0"/>
              <a:t>проекты </a:t>
            </a:r>
            <a:r>
              <a:rPr lang="ru-RU" sz="2800" dirty="0" err="1" smtClean="0"/>
              <a:t>Жандосу</a:t>
            </a:r>
            <a:r>
              <a:rPr lang="ru-RU" sz="2800" dirty="0" smtClean="0"/>
              <a:t> в </a:t>
            </a:r>
            <a:r>
              <a:rPr lang="ru-RU" sz="2800" dirty="0" err="1" smtClean="0"/>
              <a:t>лс</a:t>
            </a:r>
            <a:endParaRPr lang="kk-KZ" sz="2800" dirty="0" smtClean="0"/>
          </a:p>
          <a:p>
            <a:pPr algn="l"/>
            <a:r>
              <a:rPr lang="ru-RU" sz="2800" dirty="0" smtClean="0"/>
              <a:t>+Согласовать время сдачи </a:t>
            </a:r>
            <a:endParaRPr lang="ru-RU" sz="2800" dirty="0" smtClean="0"/>
          </a:p>
          <a:p>
            <a:pPr algn="l"/>
            <a:r>
              <a:rPr lang="kk-KZ" sz="2800" dirty="0" smtClean="0"/>
              <a:t>*Не обязательно подключать своим проектам кафку</a:t>
            </a:r>
            <a:endParaRPr lang="kk-KZ" sz="2800" dirty="0" smtClean="0"/>
          </a:p>
          <a:p>
            <a:pPr algn="l"/>
            <a:endParaRPr lang="kk-KZ" sz="2800" dirty="0" smtClean="0"/>
          </a:p>
          <a:p>
            <a:pPr algn="l"/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3728555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Заголовок 30"/>
          <p:cNvSpPr>
            <a:spLocks noGrp="1"/>
          </p:cNvSpPr>
          <p:nvPr>
            <p:ph type="title"/>
          </p:nvPr>
        </p:nvSpPr>
        <p:spPr>
          <a:xfrm>
            <a:off x="919848" y="386554"/>
            <a:ext cx="9601200" cy="392502"/>
          </a:xfrm>
        </p:spPr>
        <p:txBody>
          <a:bodyPr>
            <a:noAutofit/>
          </a:bodyPr>
          <a:lstStyle/>
          <a:p>
            <a:r>
              <a:rPr lang="en-US" sz="2400" dirty="0"/>
              <a:t>Apache Kafka Concepts</a:t>
            </a:r>
            <a:br>
              <a:rPr lang="en-US" sz="2400" dirty="0"/>
            </a:br>
            <a:r>
              <a:rPr lang="en-US" sz="2400" dirty="0"/>
              <a:t/>
            </a:r>
            <a:br>
              <a:rPr lang="en-US" sz="2400" dirty="0"/>
            </a:br>
            <a:endParaRPr lang="ru-RU" sz="2400" dirty="0"/>
          </a:p>
        </p:txBody>
      </p:sp>
      <p:sp>
        <p:nvSpPr>
          <p:cNvPr id="32" name="Объект 31"/>
          <p:cNvSpPr>
            <a:spLocks noGrp="1"/>
          </p:cNvSpPr>
          <p:nvPr>
            <p:ph idx="1"/>
          </p:nvPr>
        </p:nvSpPr>
        <p:spPr>
          <a:xfrm>
            <a:off x="543464" y="968836"/>
            <a:ext cx="11360988" cy="3702168"/>
          </a:xfrm>
        </p:spPr>
        <p:txBody>
          <a:bodyPr>
            <a:noAutofit/>
          </a:bodyPr>
          <a:lstStyle/>
          <a:p>
            <a:r>
              <a:rPr lang="ru-RU" sz="2400" b="1" dirty="0"/>
              <a:t>Производитель</a:t>
            </a:r>
            <a:r>
              <a:rPr lang="ru-RU" sz="2400" dirty="0"/>
              <a:t> : Это приложение, которое отправляет сообщение Кафке</a:t>
            </a:r>
          </a:p>
          <a:p>
            <a:r>
              <a:rPr lang="ru-RU" sz="2400" b="1" dirty="0"/>
              <a:t>Потребитель</a:t>
            </a:r>
            <a:r>
              <a:rPr lang="ru-RU" sz="2400" dirty="0"/>
              <a:t> : это приложение, которое потребляет данные из Кафки</a:t>
            </a:r>
          </a:p>
          <a:p>
            <a:r>
              <a:rPr lang="ru-RU" sz="2400" b="1" dirty="0"/>
              <a:t>Сообщение</a:t>
            </a:r>
            <a:r>
              <a:rPr lang="ru-RU" sz="2400" dirty="0"/>
              <a:t> : данные, которые отправляются приложением </a:t>
            </a:r>
            <a:r>
              <a:rPr lang="ru-RU" sz="2400" dirty="0" err="1"/>
              <a:t>Producer</a:t>
            </a:r>
            <a:r>
              <a:rPr lang="ru-RU" sz="2400" dirty="0"/>
              <a:t> в приложение </a:t>
            </a:r>
            <a:r>
              <a:rPr lang="ru-RU" sz="2400" dirty="0" err="1"/>
              <a:t>Consumer</a:t>
            </a:r>
            <a:r>
              <a:rPr lang="ru-RU" sz="2400" dirty="0"/>
              <a:t> через </a:t>
            </a:r>
            <a:r>
              <a:rPr lang="ru-RU" sz="2400" dirty="0" err="1"/>
              <a:t>Kafka</a:t>
            </a:r>
            <a:endParaRPr lang="ru-RU" sz="2400" dirty="0"/>
          </a:p>
          <a:p>
            <a:r>
              <a:rPr lang="ru-RU" sz="2400" b="1" dirty="0"/>
              <a:t>Соединение</a:t>
            </a:r>
            <a:r>
              <a:rPr lang="ru-RU" sz="2400" dirty="0"/>
              <a:t> : Кафка устанавливает TCP Соединение между кластером Кафка и приложениями</a:t>
            </a:r>
          </a:p>
          <a:p>
            <a:r>
              <a:rPr lang="ru-RU" sz="2400" b="1" dirty="0"/>
              <a:t>Тема</a:t>
            </a:r>
            <a:r>
              <a:rPr lang="ru-RU" sz="2400" dirty="0"/>
              <a:t> : Тема - это категория, для которой отправленные данные помечаются и доставляются заинтересованным потребительским приложениям.</a:t>
            </a:r>
          </a:p>
          <a:p>
            <a:r>
              <a:rPr lang="ru-RU" sz="2400" b="1" dirty="0"/>
              <a:t>Раздел темы</a:t>
            </a:r>
            <a:r>
              <a:rPr lang="ru-RU" sz="2400" dirty="0"/>
              <a:t> : поскольку одна тема может получать много данных за один раз, для обеспечения горизонтального масштабирования </a:t>
            </a:r>
            <a:r>
              <a:rPr lang="ru-RU" sz="2400" dirty="0" err="1"/>
              <a:t>Kafka</a:t>
            </a:r>
            <a:r>
              <a:rPr lang="ru-RU" sz="2400" dirty="0"/>
              <a:t> каждая тема разделена на разделы, и каждый раздел может находиться на любом узле компьютера кластера. Давайте попробуем представить это: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1252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Заголовок 30"/>
          <p:cNvSpPr>
            <a:spLocks noGrp="1"/>
          </p:cNvSpPr>
          <p:nvPr>
            <p:ph type="title"/>
          </p:nvPr>
        </p:nvSpPr>
        <p:spPr>
          <a:xfrm>
            <a:off x="617923" y="725921"/>
            <a:ext cx="9601200" cy="392502"/>
          </a:xfrm>
        </p:spPr>
        <p:txBody>
          <a:bodyPr>
            <a:noAutofit/>
          </a:bodyPr>
          <a:lstStyle/>
          <a:p>
            <a:r>
              <a:rPr lang="en-US" sz="2400" dirty="0"/>
              <a:t>Apache Kafka Concepts</a:t>
            </a:r>
            <a:br>
              <a:rPr lang="en-US" sz="2400" dirty="0"/>
            </a:br>
            <a:r>
              <a:rPr lang="en-US" sz="2400" dirty="0"/>
              <a:t/>
            </a:r>
            <a:br>
              <a:rPr lang="en-US" sz="2400" dirty="0"/>
            </a:br>
            <a:endParaRPr lang="ru-RU" sz="24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6</a:t>
            </a:fld>
            <a:endParaRPr lang="en-US" dirty="0"/>
          </a:p>
        </p:txBody>
      </p:sp>
      <p:sp>
        <p:nvSpPr>
          <p:cNvPr id="2" name="Объект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195" y="1374475"/>
            <a:ext cx="10723608" cy="4232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841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Заголовок 30"/>
          <p:cNvSpPr>
            <a:spLocks noGrp="1"/>
          </p:cNvSpPr>
          <p:nvPr>
            <p:ph type="title"/>
          </p:nvPr>
        </p:nvSpPr>
        <p:spPr>
          <a:xfrm>
            <a:off x="617923" y="725921"/>
            <a:ext cx="9601200" cy="392502"/>
          </a:xfrm>
        </p:spPr>
        <p:txBody>
          <a:bodyPr>
            <a:noAutofit/>
          </a:bodyPr>
          <a:lstStyle/>
          <a:p>
            <a:r>
              <a:rPr lang="en-US" sz="2400" dirty="0"/>
              <a:t>Apache Kafka Concepts</a:t>
            </a:r>
            <a:br>
              <a:rPr lang="en-US" sz="2400" dirty="0"/>
            </a:br>
            <a:r>
              <a:rPr lang="en-US" sz="2400" dirty="0"/>
              <a:t/>
            </a:r>
            <a:br>
              <a:rPr lang="en-US" sz="2400" dirty="0"/>
            </a:br>
            <a:endParaRPr lang="ru-RU" sz="24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7</a:t>
            </a:fld>
            <a:endParaRPr lang="en-US" dirty="0"/>
          </a:p>
        </p:txBody>
      </p:sp>
      <p:sp>
        <p:nvSpPr>
          <p:cNvPr id="2" name="Объект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595" y="1535310"/>
            <a:ext cx="10332024" cy="3981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251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Заголовок 30"/>
          <p:cNvSpPr>
            <a:spLocks noGrp="1"/>
          </p:cNvSpPr>
          <p:nvPr>
            <p:ph type="title"/>
          </p:nvPr>
        </p:nvSpPr>
        <p:spPr>
          <a:xfrm>
            <a:off x="617923" y="725921"/>
            <a:ext cx="9601200" cy="392502"/>
          </a:xfrm>
        </p:spPr>
        <p:txBody>
          <a:bodyPr>
            <a:noAutofit/>
          </a:bodyPr>
          <a:lstStyle/>
          <a:p>
            <a:r>
              <a:rPr lang="en-US" sz="2400" dirty="0"/>
              <a:t>Apache Kafka Concepts</a:t>
            </a:r>
            <a:br>
              <a:rPr lang="en-US" sz="2400" dirty="0"/>
            </a:br>
            <a:r>
              <a:rPr lang="en-US" sz="2400" dirty="0"/>
              <a:t/>
            </a:r>
            <a:br>
              <a:rPr lang="en-US" sz="2400" dirty="0"/>
            </a:br>
            <a:endParaRPr lang="ru-RU" sz="24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8</a:t>
            </a:fld>
            <a:endParaRPr lang="en-US" dirty="0"/>
          </a:p>
        </p:txBody>
      </p:sp>
      <p:sp>
        <p:nvSpPr>
          <p:cNvPr id="2" name="Объект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595" y="1526875"/>
            <a:ext cx="10656897" cy="4066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027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Заголовок 30"/>
          <p:cNvSpPr>
            <a:spLocks noGrp="1"/>
          </p:cNvSpPr>
          <p:nvPr>
            <p:ph type="title"/>
          </p:nvPr>
        </p:nvSpPr>
        <p:spPr>
          <a:xfrm>
            <a:off x="617923" y="725921"/>
            <a:ext cx="9601200" cy="392502"/>
          </a:xfrm>
        </p:spPr>
        <p:txBody>
          <a:bodyPr>
            <a:noAutofit/>
          </a:bodyPr>
          <a:lstStyle/>
          <a:p>
            <a:r>
              <a:rPr lang="en-US" sz="2400" dirty="0"/>
              <a:t>Apache Kafka Concepts</a:t>
            </a:r>
            <a:br>
              <a:rPr lang="en-US" sz="2400" dirty="0"/>
            </a:br>
            <a:r>
              <a:rPr lang="en-US" sz="2400" dirty="0"/>
              <a:t/>
            </a:r>
            <a:br>
              <a:rPr lang="en-US" sz="2400" dirty="0"/>
            </a:br>
            <a:endParaRPr lang="ru-RU" sz="24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9</a:t>
            </a:fld>
            <a:endParaRPr lang="en-US" dirty="0"/>
          </a:p>
        </p:txBody>
      </p:sp>
      <p:sp>
        <p:nvSpPr>
          <p:cNvPr id="2" name="Объект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923" y="1360813"/>
            <a:ext cx="10963964" cy="4332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721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rop">
  <a:themeElements>
    <a:clrScheme name="Другая 1">
      <a:dk1>
        <a:srgbClr val="202020"/>
      </a:dk1>
      <a:lt1>
        <a:srgbClr val="F6F6F6"/>
      </a:lt1>
      <a:dk2>
        <a:srgbClr val="202020"/>
      </a:dk2>
      <a:lt2>
        <a:srgbClr val="F6F6F6"/>
      </a:lt2>
      <a:accent1>
        <a:srgbClr val="202020"/>
      </a:accent1>
      <a:accent2>
        <a:srgbClr val="F33114"/>
      </a:accent2>
      <a:accent3>
        <a:srgbClr val="E6E6E6"/>
      </a:accent3>
      <a:accent4>
        <a:srgbClr val="FD7A02"/>
      </a:accent4>
      <a:accent5>
        <a:srgbClr val="6FAD47"/>
      </a:accent5>
      <a:accent6>
        <a:srgbClr val="333333"/>
      </a:accent6>
      <a:hlink>
        <a:srgbClr val="0091FF"/>
      </a:hlink>
      <a:folHlink>
        <a:srgbClr val="7030A0"/>
      </a:folHlink>
    </a:clrScheme>
    <a:fontScheme name="Другая 1">
      <a:majorFont>
        <a:latin typeface="Roboto"/>
        <a:ea typeface=""/>
        <a:cs typeface=""/>
      </a:majorFont>
      <a:minorFont>
        <a:latin typeface="Roboto"/>
        <a:ea typeface=""/>
        <a:cs typeface="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Құжат" ma:contentTypeID="0x0101000C21B11F7BDD1F41B3F2852CB6ED6807" ma:contentTypeVersion="9" ma:contentTypeDescription="Жаңа құжат жасау." ma:contentTypeScope="" ma:versionID="383bff7d942d30b14947297f8b1cfd5b">
  <xsd:schema xmlns:xsd="http://www.w3.org/2001/XMLSchema" xmlns:xs="http://www.w3.org/2001/XMLSchema" xmlns:p="http://schemas.microsoft.com/office/2006/metadata/properties" xmlns:ns2="c6dd3df2-ea7a-4b27-b38c-613c7b6fd851" xmlns:ns3="2f92441f-e5cb-479c-ba9b-981f15e64a17" targetNamespace="http://schemas.microsoft.com/office/2006/metadata/properties" ma:root="true" ma:fieldsID="7b47a4ec58f265158ae66a2b55e799a8" ns2:_="" ns3:_="">
    <xsd:import namespace="c6dd3df2-ea7a-4b27-b38c-613c7b6fd851"/>
    <xsd:import namespace="2f92441f-e5cb-479c-ba9b-981f15e64a1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6dd3df2-ea7a-4b27-b38c-613c7b6fd85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f92441f-e5cb-479c-ba9b-981f15e64a17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Ортақ пайдаланылды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Мәліметтермен бөлісті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Мазмұн түрі"/>
        <xsd:element ref="dc:title" minOccurs="0" maxOccurs="1" ma:index="4" ma:displayName="Тақырып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BE25A83-982B-439C-9B21-73A67330A0A4}">
  <ds:schemaRefs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2f92441f-e5cb-479c-ba9b-981f15e64a17"/>
    <ds:schemaRef ds:uri="c6dd3df2-ea7a-4b27-b38c-613c7b6fd851"/>
    <ds:schemaRef ds:uri="http://purl.org/dc/terms/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7F7599ED-EC19-4E5B-98FD-DD7165C971F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FCF175A-50C4-4D75-926F-ADC457C2228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6dd3df2-ea7a-4b27-b38c-613c7b6fd851"/>
    <ds:schemaRef ds:uri="2f92441f-e5cb-479c-ba9b-981f15e64a1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294</TotalTime>
  <Words>201</Words>
  <Application>Microsoft Office PowerPoint</Application>
  <PresentationFormat>Широкоэкранный</PresentationFormat>
  <Paragraphs>89</Paragraphs>
  <Slides>47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47</vt:i4>
      </vt:variant>
    </vt:vector>
  </HeadingPairs>
  <TitlesOfParts>
    <vt:vector size="53" baseType="lpstr">
      <vt:lpstr>Arial</vt:lpstr>
      <vt:lpstr>Calibri</vt:lpstr>
      <vt:lpstr>DejaVu Sans</vt:lpstr>
      <vt:lpstr>Franklin Gothic Book</vt:lpstr>
      <vt:lpstr>Roboto</vt:lpstr>
      <vt:lpstr>Crop</vt:lpstr>
      <vt:lpstr>ONE LAB LECTURE 7</vt:lpstr>
      <vt:lpstr>Контент</vt:lpstr>
      <vt:lpstr>Актуальность</vt:lpstr>
      <vt:lpstr>История</vt:lpstr>
      <vt:lpstr>Apache Kafka Concepts  </vt:lpstr>
      <vt:lpstr>Apache Kafka Concepts  </vt:lpstr>
      <vt:lpstr>Apache Kafka Concepts  </vt:lpstr>
      <vt:lpstr>Apache Kafka Concepts  </vt:lpstr>
      <vt:lpstr>Apache Kafka Concepts  </vt:lpstr>
      <vt:lpstr>Apache Kafka Concepts  </vt:lpstr>
      <vt:lpstr>Apache Kafka Concepts  </vt:lpstr>
      <vt:lpstr>Kafka message  </vt:lpstr>
      <vt:lpstr>Kafka topic  </vt:lpstr>
      <vt:lpstr>Kafka topic  </vt:lpstr>
      <vt:lpstr>Kafka topic  </vt:lpstr>
      <vt:lpstr>Kafka topic  </vt:lpstr>
      <vt:lpstr>Kafka topic records  </vt:lpstr>
      <vt:lpstr>Kafka topic records  </vt:lpstr>
      <vt:lpstr>Kafka topic records  </vt:lpstr>
      <vt:lpstr>Kafka topic records  </vt:lpstr>
      <vt:lpstr>Kafka topic records  </vt:lpstr>
      <vt:lpstr>Kafka Data replication  </vt:lpstr>
      <vt:lpstr>Kafka Data replication  </vt:lpstr>
      <vt:lpstr>Kafka Data replication  </vt:lpstr>
      <vt:lpstr>Kafka Data replication  </vt:lpstr>
      <vt:lpstr>Kafka Data replication  </vt:lpstr>
      <vt:lpstr>Kafka Data replication  </vt:lpstr>
      <vt:lpstr>Kafka Data replication  </vt:lpstr>
      <vt:lpstr>Kafka Data replication  </vt:lpstr>
      <vt:lpstr>Apache Kafka Concepts  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Yana Nim</dc:creator>
  <cp:lastModifiedBy>Учетная запись Майкрософт</cp:lastModifiedBy>
  <cp:revision>75</cp:revision>
  <dcterms:created xsi:type="dcterms:W3CDTF">2021-03-18T10:24:38Z</dcterms:created>
  <dcterms:modified xsi:type="dcterms:W3CDTF">2021-06-23T12:48:38Z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0x0101000C21B11F7BDD1F41B3F2852CB6ED6807</vt:lpwstr>
  </property>
</Properties>
</file>